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27.jpeg" ContentType="image/jpeg"/>
  <Override PartName="/ppt/media/image26.jpeg" ContentType="image/jpeg"/>
  <Override PartName="/ppt/media/image7.png" ContentType="image/png"/>
  <Override PartName="/ppt/media/image25.jpeg" ContentType="image/jpeg"/>
  <Override PartName="/ppt/media/image9.jpeg" ContentType="image/jpeg"/>
  <Override PartName="/ppt/media/image22.jpeg" ContentType="image/jpeg"/>
  <Override PartName="/ppt/media/image10.png" ContentType="image/png"/>
  <Override PartName="/ppt/media/image5.png" ContentType="image/png"/>
  <Override PartName="/ppt/media/image16.jpeg" ContentType="image/jpeg"/>
  <Override PartName="/ppt/media/image24.jpeg" ContentType="image/jpeg"/>
  <Override PartName="/ppt/media/image8.jpeg" ContentType="image/jpe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28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23.jpeg" ContentType="image/jpeg"/>
  <Override PartName="/ppt/media/image15.png" ContentType="image/png"/>
  <Override PartName="/ppt/media/image17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504000" y="174960"/>
            <a:ext cx="9071280" cy="187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enhancer-associated intergenic long noncoding RNAs contribute to nuclear architecture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504000" y="1906200"/>
            <a:ext cx="907128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TextShape 3"/>
          <p:cNvSpPr txBox="1"/>
          <p:nvPr/>
        </p:nvSpPr>
        <p:spPr>
          <a:xfrm>
            <a:off x="3744000" y="4752000"/>
            <a:ext cx="5760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Cyril Matthey-Doret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by : 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Directed by : Ana Claudia Marques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Sequence conservation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show a lower sequence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conservation than other lincRNAs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504000" y="2808000"/>
            <a:ext cx="5760000" cy="4376160"/>
          </a:xfrm>
          <a:prstGeom prst="rect">
            <a:avLst/>
          </a:prstGeom>
          <a:ln>
            <a:noFill/>
          </a:ln>
        </p:spPr>
      </p:pic>
      <p:sp>
        <p:nvSpPr>
          <p:cNvPr id="71" name="TextShape 3"/>
          <p:cNvSpPr txBox="1"/>
          <p:nvPr/>
        </p:nvSpPr>
        <p:spPr>
          <a:xfrm>
            <a:off x="7848000" y="5940000"/>
            <a:ext cx="2160000" cy="72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Median conservation of Ancestral repeats (neutral evolution)</a:t>
            </a:r>
            <a:endParaRPr b="0" lang="fr-FR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Line 4"/>
          <p:cNvSpPr/>
          <p:nvPr/>
        </p:nvSpPr>
        <p:spPr>
          <a:xfrm>
            <a:off x="6912000" y="6300000"/>
            <a:ext cx="792000" cy="0"/>
          </a:xfrm>
          <a:prstGeom prst="line">
            <a:avLst/>
          </a:prstGeom>
          <a:ln w="29160">
            <a:solidFill>
              <a:srgbClr val="00cc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5"/>
          <p:cNvSpPr/>
          <p:nvPr/>
        </p:nvSpPr>
        <p:spPr>
          <a:xfrm>
            <a:off x="6732000" y="5868000"/>
            <a:ext cx="3240000" cy="864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sequence conservation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have under near neutral selection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during mammalian and primate evolution.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sequence conservation suggests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transcripts tend to be less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functionally important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towards a transcription-dependent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rather than transcript-dependent.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recent studies showed evidence for conservation 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recent human evolution (Tan et al. 2016)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and DNA-DNA contacts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is the genome organized in space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does one measure DNA-DNA contacts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these DNA-DNA contact relate to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3D genome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genome is folded into compact structures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Picture 4" descr=""/>
          <p:cNvPicPr/>
          <p:nvPr/>
        </p:nvPicPr>
        <p:blipFill>
          <a:blip r:embed="rId1"/>
          <a:stretch/>
        </p:blipFill>
        <p:spPr>
          <a:xfrm>
            <a:off x="1190160" y="2555280"/>
            <a:ext cx="7377840" cy="4860720"/>
          </a:xfrm>
          <a:prstGeom prst="rect">
            <a:avLst/>
          </a:prstGeom>
          <a:ln>
            <a:noFill/>
          </a:ln>
        </p:spPr>
      </p:pic>
      <p:sp>
        <p:nvSpPr>
          <p:cNvPr id="81" name="CustomShape 3"/>
          <p:cNvSpPr/>
          <p:nvPr/>
        </p:nvSpPr>
        <p:spPr>
          <a:xfrm>
            <a:off x="-72000" y="7308000"/>
            <a:ext cx="102240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Ea V, Baudement MO, Lesne A, Forné T. Contribution of Topological Domains and Loop Formation to 3D Chromatin Organization. Genes (Basel). 2015;6(3):734-50.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ontent Placeholder 9" descr=""/>
          <p:cNvPicPr/>
          <p:nvPr/>
        </p:nvPicPr>
        <p:blipFill>
          <a:blip r:embed="rId1"/>
          <a:srcRect l="5456" t="0" r="2175" b="0"/>
          <a:stretch/>
        </p:blipFill>
        <p:spPr>
          <a:xfrm>
            <a:off x="360000" y="3523680"/>
            <a:ext cx="6696000" cy="310032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Hi-C technology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Genome-wide chromosome conformation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capture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Allows to map all interactions in the genome up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5kb resolution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83160" y="7248960"/>
            <a:ext cx="9852840" cy="3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A 3D map of the human genome at kilobase resolution reveals principles of chromatin looping.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7370640" y="4248360"/>
            <a:ext cx="2493360" cy="251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Biological interpretation of Hi-C data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TADs and loops show distinct patterns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30240" y="2376000"/>
            <a:ext cx="10080360" cy="460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TAD boundaries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Regions around the borders of TADs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Promote intra-TAD contacts and prevent inter-TAD contacts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Enriched in insulator proteins CTCF and cohesin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8000" y="2887920"/>
            <a:ext cx="3224520" cy="4673880"/>
          </a:xfrm>
          <a:prstGeom prst="rect">
            <a:avLst/>
          </a:prstGeom>
          <a:ln>
            <a:noFill/>
          </a:ln>
        </p:spPr>
      </p:pic>
      <p:sp>
        <p:nvSpPr>
          <p:cNvPr id="9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Defining TAD boundaries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the insulator property of TAD boundaries : Low contacts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across boundaries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 contacts </a:t>
            </a:r>
            <a:r>
              <a:rPr b="0" lang="fr-F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across 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every position « d » in the genome at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maximum range of « w ».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Done by sliding a diamond of width « w »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along the diagonal.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 is an arbitrary threshold set to 100kb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is a vector V containing a measure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insultation for every position along the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genome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72000" y="6732000"/>
            <a:ext cx="6444720" cy="720000"/>
          </a:xfrm>
          <a:prstGeom prst="rect">
            <a:avLst/>
          </a:prstGeom>
          <a:ln>
            <a:noFill/>
          </a:ln>
        </p:spPr>
      </p:pic>
      <p:sp>
        <p:nvSpPr>
          <p:cNvPr id="96" name="TextShape 3"/>
          <p:cNvSpPr txBox="1"/>
          <p:nvPr/>
        </p:nvSpPr>
        <p:spPr>
          <a:xfrm>
            <a:off x="6552000" y="3384000"/>
            <a:ext cx="833760" cy="430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9432000" y="3384000"/>
            <a:ext cx="833760" cy="430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every TAD, boundaries are extended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inwards from the borders until the value of V</a:t>
            </a:r>
            <a:r>
              <a:rPr b="0" lang="fr-FR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reaches a defined threshold.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Defining TAD boundaries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080000" y="3849120"/>
            <a:ext cx="7704000" cy="3732840"/>
          </a:xfrm>
          <a:prstGeom prst="rect">
            <a:avLst/>
          </a:prstGeom>
          <a:ln>
            <a:noFill/>
          </a:ln>
        </p:spPr>
      </p:pic>
      <p:sp>
        <p:nvSpPr>
          <p:cNvPr id="101" name="Line 3"/>
          <p:cNvSpPr/>
          <p:nvPr/>
        </p:nvSpPr>
        <p:spPr>
          <a:xfrm>
            <a:off x="1967400" y="4392720"/>
            <a:ext cx="6233760" cy="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4"/>
          <p:cNvSpPr/>
          <p:nvPr/>
        </p:nvSpPr>
        <p:spPr>
          <a:xfrm>
            <a:off x="1944000" y="4248000"/>
            <a:ext cx="864000" cy="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5"/>
          <p:cNvSpPr/>
          <p:nvPr/>
        </p:nvSpPr>
        <p:spPr>
          <a:xfrm flipH="1">
            <a:off x="6984000" y="4248000"/>
            <a:ext cx="1224000" cy="0"/>
          </a:xfrm>
          <a:prstGeom prst="line">
            <a:avLst/>
          </a:prstGeom>
          <a:ln w="29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TextShape 6"/>
          <p:cNvSpPr txBox="1"/>
          <p:nvPr/>
        </p:nvSpPr>
        <p:spPr>
          <a:xfrm>
            <a:off x="4896000" y="403200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TextShape 7"/>
          <p:cNvSpPr txBox="1"/>
          <p:nvPr/>
        </p:nvSpPr>
        <p:spPr>
          <a:xfrm>
            <a:off x="1800000" y="3789720"/>
            <a:ext cx="1368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boundary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8"/>
          <p:cNvSpPr txBox="1"/>
          <p:nvPr/>
        </p:nvSpPr>
        <p:spPr>
          <a:xfrm>
            <a:off x="7128000" y="3744000"/>
            <a:ext cx="1224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boundary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1967040" y="4413240"/>
            <a:ext cx="840960" cy="235476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"/>
          <p:cNvSpPr/>
          <p:nvPr/>
        </p:nvSpPr>
        <p:spPr>
          <a:xfrm>
            <a:off x="6984000" y="4412520"/>
            <a:ext cx="1217880" cy="235548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1"/>
          <p:cNvSpPr/>
          <p:nvPr/>
        </p:nvSpPr>
        <p:spPr>
          <a:xfrm>
            <a:off x="2664000" y="5940000"/>
            <a:ext cx="288000" cy="28800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2"/>
          <p:cNvSpPr/>
          <p:nvPr/>
        </p:nvSpPr>
        <p:spPr>
          <a:xfrm>
            <a:off x="6840360" y="4871880"/>
            <a:ext cx="288000" cy="28800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are not enriched at TAD boundaries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custom-defined boundaries,  elincRNAs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not enrichmed at TAD boundaries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compared to other lincRNAs.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are located slightly more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 random at boundaries.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6264000" y="2659320"/>
            <a:ext cx="3561840" cy="48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LncRNAs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 noncoding RNAs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Largest class of noncoding transcript in the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human genome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Defined based on length : &gt;200bp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rcRect l="0" t="3080" r="65710" b="0"/>
          <a:stretch/>
        </p:blipFill>
        <p:spPr>
          <a:xfrm>
            <a:off x="1584000" y="3950280"/>
            <a:ext cx="3456000" cy="335772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rcRect l="61420" t="3080" r="1434" b="0"/>
          <a:stretch/>
        </p:blipFill>
        <p:spPr>
          <a:xfrm>
            <a:off x="4896360" y="3950280"/>
            <a:ext cx="3743640" cy="3357720"/>
          </a:xfrm>
          <a:prstGeom prst="rect">
            <a:avLst/>
          </a:prstGeom>
          <a:ln>
            <a:noFill/>
          </a:ln>
        </p:spPr>
      </p:pic>
      <p:sp>
        <p:nvSpPr>
          <p:cNvPr id="43" name="TextShape 3"/>
          <p:cNvSpPr txBox="1"/>
          <p:nvPr/>
        </p:nvSpPr>
        <p:spPr>
          <a:xfrm>
            <a:off x="81000" y="7308000"/>
            <a:ext cx="1014300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Atianand MK, Fitzgerald KA. Long non-coding RNAs and control of gene expression in the immune system. Trends Mol Med. 2014;20(11):623-31.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are not enriched at TAD boundaries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check with a more simple approach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Dividing TADs into 10 equally-sized bins.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significant enrichment, but there is a trend.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2480" y="3528000"/>
            <a:ext cx="5088240" cy="391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are not enriched at TAD boundaries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check with a more simple approach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Dividing TADs into 10 equally-sized bins.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significant enrichment, but there is a trend.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2480" y="3528000"/>
            <a:ext cx="5088240" cy="391392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5976000" y="6012000"/>
            <a:ext cx="432000" cy="100800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4"/>
          <p:cNvSpPr/>
          <p:nvPr/>
        </p:nvSpPr>
        <p:spPr>
          <a:xfrm flipH="1" flipV="1">
            <a:off x="3960000" y="554400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TextShape 5"/>
          <p:cNvSpPr txBox="1"/>
          <p:nvPr/>
        </p:nvSpPr>
        <p:spPr>
          <a:xfrm>
            <a:off x="1224000" y="5040000"/>
            <a:ext cx="5472000" cy="568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depletion at the center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0.37 fold, q=0.055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are enriched at loop anchors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743520" y="2952000"/>
            <a:ext cx="2832480" cy="4384080"/>
          </a:xfrm>
          <a:prstGeom prst="rect">
            <a:avLst/>
          </a:prstGeom>
          <a:ln>
            <a:noFill/>
          </a:ln>
        </p:spPr>
      </p:pic>
      <p:sp>
        <p:nvSpPr>
          <p:cNvPr id="125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Promoter regions of elincRNAs are strongly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enriched at loop anchors compared to other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Supporting association between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and loop formation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Requires wetlab experiments for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confirmation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Measuring intraTAD contacts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Measuring all contacts happening inside very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TAD.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Normalizing by TAD length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(mean contact per 5kb).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gene is assigned the value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the TAD it belongs to.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-105" t="0" r="55962" b="0"/>
          <a:stretch/>
        </p:blipFill>
        <p:spPr>
          <a:xfrm>
            <a:off x="6732360" y="2700000"/>
            <a:ext cx="3167640" cy="467388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6588000" y="2448000"/>
            <a:ext cx="864000" cy="7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belong to higher contact TADs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4604400" y="3456000"/>
            <a:ext cx="5486040" cy="416808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are associated with higher DNA-DNA contacts TADs than other lincRNAs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Transcription of elincRNAs promoting TAD compaction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enriched in insulator proteins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 and cohesin (RAD21 and SMC3) are enriched in 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promoter regions compared to other 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lincRNAs.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rcRect l="0" t="0" r="0" b="3137"/>
          <a:stretch/>
        </p:blipFill>
        <p:spPr>
          <a:xfrm>
            <a:off x="1960920" y="3094560"/>
            <a:ext cx="6067080" cy="446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 and cohesin peaks overlap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 and cohesin peak regions largely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overlap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 enrichment still present at CTCF-only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peaks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4121640" y="3095640"/>
            <a:ext cx="5959080" cy="446400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4122000" y="3095640"/>
            <a:ext cx="5959080" cy="44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 and cohesin peaks overlap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 and cohesin peak regions largely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overlap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 enrichment still present at CTCF-only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peaks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4121640" y="3095640"/>
            <a:ext cx="5959080" cy="4464000"/>
          </a:xfrm>
          <a:prstGeom prst="rect">
            <a:avLst/>
          </a:prstGeom>
          <a:ln>
            <a:noFill/>
          </a:ln>
        </p:spPr>
      </p:pic>
      <p:sp>
        <p:nvSpPr>
          <p:cNvPr id="143" name="Freeform 3"/>
          <p:cNvSpPr/>
          <p:nvPr/>
        </p:nvSpPr>
        <p:spPr>
          <a:xfrm>
            <a:off x="6084000" y="3343680"/>
            <a:ext cx="2952360" cy="2712600"/>
          </a:xfrm>
          <a:custGeom>
            <a:avLst/>
            <a:gdLst/>
            <a:ahLst/>
            <a:rect l="0" t="0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strongly enriched in cohesin-only peaks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4248000" y="3175560"/>
            <a:ext cx="5770440" cy="4384080"/>
          </a:xfrm>
          <a:prstGeom prst="rect">
            <a:avLst/>
          </a:prstGeom>
          <a:ln>
            <a:noFill/>
          </a:ln>
        </p:spPr>
      </p:pic>
      <p:sp>
        <p:nvSpPr>
          <p:cNvPr id="146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promoter regions of elincRNAs show a very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enrichment for cohesin exclusive peaks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compared to other lincRNAs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not the case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CTCF peaks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CTCF/cohesin roles in TADs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new model for CTCF/cohesin loops in TADs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was recently proposed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CTCF/cohesin loops are important for structural 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maintenance of TADs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Cohesin-only loops are smaller promoter-enhancer 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1360" y="4167720"/>
            <a:ext cx="6236640" cy="2861640"/>
          </a:xfrm>
          <a:prstGeom prst="rect">
            <a:avLst/>
          </a:prstGeom>
          <a:ln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0" y="7029360"/>
            <a:ext cx="1008072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Ji X, Dadon DB, Powell BE, et al. 3D Chromosome Regulatory Landscape of Human Pluripotent Cells. Cell Stem Cell. 2016;18(2):262-75.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 intergenic noncoding RNAs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not overlap protein coding genes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3744720"/>
            <a:ext cx="4752000" cy="302724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165240" y="4129560"/>
            <a:ext cx="4238640" cy="71568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TextShape 4"/>
          <p:cNvSpPr txBox="1"/>
          <p:nvPr/>
        </p:nvSpPr>
        <p:spPr>
          <a:xfrm>
            <a:off x="81360" y="6948000"/>
            <a:ext cx="10143000" cy="60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Atianand MK, Fitzgerald KA. Long non-coding RNAs and control of gene expression in the immune system. Trends Mol Med. 2014;20(11):623-31.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4871520" y="3736440"/>
            <a:ext cx="5136480" cy="2743560"/>
          </a:xfrm>
          <a:prstGeom prst="rect">
            <a:avLst/>
          </a:prstGeom>
          <a:ln>
            <a:noFill/>
          </a:ln>
        </p:spPr>
      </p:pic>
      <p:sp>
        <p:nvSpPr>
          <p:cNvPr id="50" name="CustomShape 5"/>
          <p:cNvSpPr/>
          <p:nvPr/>
        </p:nvSpPr>
        <p:spPr>
          <a:xfrm>
            <a:off x="8928000" y="5112000"/>
            <a:ext cx="1080000" cy="1368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TextShape 6"/>
          <p:cNvSpPr txBox="1"/>
          <p:nvPr/>
        </p:nvSpPr>
        <p:spPr>
          <a:xfrm>
            <a:off x="81360" y="7200000"/>
            <a:ext cx="9926640" cy="28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Iyer MK, Niknafs YS, Malik R, et al. The landscape of long noncoding RNAs in the human transcriptome. Nat Genet. 2015;47(3):199-208.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504000" y="1768680"/>
            <a:ext cx="9072000" cy="5143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 are enriched at loop anchors, but not significantly at TAD boundaries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Likely not involved in the maintenance of TAD boundaries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 enriched in cohesin compared to other lincRNAs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be involved in enhancer-promoter looping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 associated with TADs presenting more compaction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Could promoter these enhancer-promoter loops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Discussion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debate : Transcript- or transcription-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mediated functions of eRNAs in general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mechanistic functions (if any) of spatial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regulation by elincRNAs are probably case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is limited by the resolution of the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technology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looking at intra-chromosomal contact.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Interchromosomal and lamina contact might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interesting information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of spatial genome regulation by lincRNAs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lincRNAs known to affect chromosomal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looping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 involved in large-scale nuclear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reorganization (e.g. X-chromsome inactivation)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-71280" y="7134840"/>
            <a:ext cx="101520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Yin Y, Yan P, Lu J, et al.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Opposing Roles for the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 Haunt and Its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Genomic Locus in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Regulating HOXA Gene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Activation during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Embryonic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Stem Cell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Differentiation. Cell Stem 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Cell. 2015;16(5):504-16.</a:t>
            </a:r>
            <a:endParaRPr b="0" lang="fr-FR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5688000" y="3867480"/>
            <a:ext cx="3816000" cy="304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Trait-related lincRNAs are associated with 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regions of higher DNA-DNA contacts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Regions with enhancer-like signatures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lincRNAs arising from enhancers have a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role in the regulation of DNA-DNA contacts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Human trait related lincRNAs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Addressing the question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Defining enhancer-associated lincRNAs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(elincRNAs)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Characterizing elincRNAs and comparing with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 if elincRNAs in particular are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associated with DNA-DNA contacts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ElincRNAs : Definition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Promoter region overlapping enhancers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Definitions based on regulatory elements in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GM12878 LCL.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with « other lincRNAs »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2" name="Table 3"/>
          <p:cNvGraphicFramePr/>
          <p:nvPr/>
        </p:nvGraphicFramePr>
        <p:xfrm>
          <a:off x="2054160" y="4993920"/>
          <a:ext cx="5485320" cy="2224440"/>
        </p:xfrm>
        <a:graphic>
          <a:graphicData uri="http://schemas.openxmlformats.org/drawingml/2006/table">
            <a:tbl>
              <a:tblPr/>
              <a:tblGrid>
                <a:gridCol w="1829520"/>
                <a:gridCol w="1829520"/>
                <a:gridCol w="1826280"/>
              </a:tblGrid>
              <a:tr h="-1382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56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5620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plinc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Promoters only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480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5840"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none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pPr algn="ctr"/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Expression levels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median expression levels of elincRNAs is similar to other lincRNA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1656000" y="2736000"/>
            <a:ext cx="6192000" cy="470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 expression levels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Literature shows lower expression levels for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eRNAs in general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Absence of difference in elincRNAs may be 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to their distinct features 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Polyadenylation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Unidirectional transcription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Splicing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2016-12-11T00:41:57Z</dcterms:modified>
  <cp:revision>116</cp:revision>
  <dc:subject/>
  <dc:title/>
</cp:coreProperties>
</file>